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71" r:id="rId13"/>
    <p:sldId id="260" r:id="rId14"/>
    <p:sldId id="261" r:id="rId15"/>
    <p:sldId id="26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DB45"/>
    <a:srgbClr val="33F729"/>
    <a:srgbClr val="47E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A93D7-7EBE-42F0-926B-CCEAA3FD785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C12C2-8D7F-4481-9E32-E9413E8285B3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05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HUMAN EVOLUTION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HUMAN EVOLUTION</a:t>
            </a:r>
          </a:p>
          <a:p>
            <a:r>
              <a:rPr lang="en-US" smtClean="0"/>
              <a:t>Courtesy http://www.lab-initio.com/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Brain Size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Brain Size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Proposed Hominid Evolution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Proposed Hominid Evolution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Comparison of Hominid Brain Size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Comparison of Hominid Brain Size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This genetic distance map made in 2002 is an estimate of 18 world human groups by a neighbor-joining method based on 23 kinds of genetic information.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This genetic distance map made in 2002 is an estimate of 18 world human groups by a neighbor-joining method based on 23 kinds of genetic information.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Out of Africa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Out of Africa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Out of Africa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Out of Africa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Survey – Beliefs in Human Evolution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Survey – Beliefs in Human Evolution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Skeletal Comparisons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Skeletal Comparisons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Posture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Posture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Leg and Arm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Leg and Arm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Feet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Feet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Teeth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Teeth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Skull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Skull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Face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Face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2C8C2-54B4-4CB4-9875-774EE928CC3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B093B-A806-4E58-A396-0C9BB7517E5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59D9-44B6-4578-B208-A3822BC84A8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3387-DB72-4DEF-B447-BC571F73399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0B3BF-1A9C-4E7D-B31C-FE84320E9F1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45BEA-1762-4C97-9C2A-13E0A2E2CFC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D79D-3381-4832-832C-91D66EC500E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2546F-051F-4145-904B-78FBA5E35E6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44D9B-A00D-41F7-8C17-3CF9515D313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76F93-DA1F-4087-BB88-BBD71C48DC4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725B4-C72F-4E57-AFA8-BC385AE6C2F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A8C57-D552-4C70-A87C-E20B9E949D8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17277-2F98-4CE7-8600-4617A7CCE82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83F1-43A7-4427-934C-B0D4F786309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755F5-E8B1-42EA-B2D1-6D5EFD8EEF8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37FFE-0C8D-4626-B111-13D548B227D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40FC-6478-4E60-9427-DC028E05901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0B81C-1128-48DF-9CBB-1BAEAE18E49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409BC-8FC3-4C25-961F-2B6B8469268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AC38B-B289-4EC0-9F41-A64E65F9D89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48E67-BE2F-4C1A-A52A-9A99107F78B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69F62-5045-40FA-BB5D-D4CC48B1553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7F9D06-85CB-4317-A30B-E1FD1BAC1BC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8BE39A-A6C9-44E5-A4B6-E5C63F3731C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b-initio.com/screen_res/nz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248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 EVOLUTION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4600" y="0"/>
            <a:ext cx="38862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Brain Size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46304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Pongid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Hominid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280‑705 cm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(current)	 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400‑2000 cm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(fossil to present) 				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pic>
        <p:nvPicPr>
          <p:cNvPr id="11278" name="Picture 2" descr="File:SkullSchaedelSeitlich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5240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4" descr="File:SkullSchaedel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2954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6" descr="File:Gorilla skull-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990600"/>
            <a:ext cx="27432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F729"/>
            </a:gs>
            <a:gs pos="50000">
              <a:srgbClr val="9CB86E"/>
            </a:gs>
            <a:gs pos="100000">
              <a:srgbClr val="45DB45"/>
            </a:gs>
          </a:gsLst>
          <a:lin ang="2154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Proposed Hominid Evolution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291" name="Picture 2" descr="http://cas.bellarmine.edu/tietjen/RootWeb/HominidsAgain!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Comparison of Hominid Brain Size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3315" name="Picture 2" descr="http://cas.bellarmine.edu/tietjen/Evolution/Hominids/New%20brain%20c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14400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0"/>
            <a:ext cx="5638800" cy="1905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700" dirty="0" smtClean="0">
                <a:latin typeface="Comic Sans MS" pitchFamily="66" charset="0"/>
              </a:rPr>
              <a:t>This genetic distance map made in 2002 is an estimate of 18 world human groups by a neighbor-joining method based on 23 kinds of genetic information.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</p:txBody>
      </p:sp>
      <p:pic>
        <p:nvPicPr>
          <p:cNvPr id="14339" name="Picture 2" descr="Image:Neighbor-joining Tre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1066800"/>
            <a:ext cx="8863012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 of Africa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3" name="Picture 4" descr="http://www.gly.uga.edu/railsback/1122/1122OutofAfric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 of Africa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7" name="Picture 3" descr="OutOfAfric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9144000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smtClean="0"/>
              <a:t>Survey – Beliefs in Human Evolution</a:t>
            </a:r>
          </a:p>
        </p:txBody>
      </p:sp>
      <p:pic>
        <p:nvPicPr>
          <p:cNvPr id="3075" name="Picture 2" descr="Image:Views on Evolutio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http://upload.wikimedia.org/wikipedia/commons/4/49/Ape_skeleto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914400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Skeletal Comparisons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http://upload.wikimedia.org/wikipedia/commons/4/49/Ape_skeleto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838200"/>
            <a:ext cx="68643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95600" y="0"/>
            <a:ext cx="32004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09728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Pongid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Hominid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Bent over or quadrapedal; Knuckle‑walking common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Upright or bipedal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http://upload.wikimedia.org/wikipedia/commons/4/49/Ape_skeleto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838200"/>
            <a:ext cx="68643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4600" y="0"/>
            <a:ext cx="38862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 and Arm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46304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Pongid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Hominid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Arms longer than legs, adapted for swinging  by arm ‑ usually among trees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Legs usually longer than  arms; adapted for striding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4600" y="0"/>
            <a:ext cx="38862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Feet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46304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Pongid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Hominid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Low arches; opposable big toes ‑ capable of grasping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High arches; big toes in line with others; adapted for walking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pic>
        <p:nvPicPr>
          <p:cNvPr id="7182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914400"/>
            <a:ext cx="2133600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066800"/>
            <a:ext cx="1666875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4600" y="0"/>
            <a:ext cx="38862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Teeth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46304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/>
                          <a:cs typeface="Times New Roman"/>
                        </a:rPr>
                        <a:t>Pongid</a:t>
                      </a:r>
                      <a:endParaRPr lang="en-US" sz="2400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/>
                          <a:cs typeface="Times New Roman"/>
                        </a:rPr>
                        <a:t>Hominid</a:t>
                      </a:r>
                      <a:endParaRPr lang="en-US" sz="2400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Prominent; large gaps between canines and nearby teeth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Reduced; reduced or absent gaps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206" name="Picture 2" descr="File:SkullSchaedelSeitlich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5240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4" descr="File:SkullSchaedel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2954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6" descr="File:Gorilla skull-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990600"/>
            <a:ext cx="27432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4600" y="0"/>
            <a:ext cx="38862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Skull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46304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/>
                          <a:cs typeface="Times New Roman"/>
                        </a:rPr>
                        <a:t>Pongid</a:t>
                      </a:r>
                      <a:endParaRPr lang="en-US" sz="2400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/>
                          <a:cs typeface="Times New Roman"/>
                        </a:rPr>
                        <a:t>Hominid</a:t>
                      </a:r>
                      <a:endParaRPr lang="en-US" sz="2400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Bent forward from spinal column; very rugged; prominent brow ridges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lang="en-US" sz="24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Upright on spinal column; smooth brow ridges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30" name="Picture 2" descr="File:SkullSchaedelSeitlich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5240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4" descr="File:SkullSchaedel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2954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6" descr="File:Gorilla skull-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990600"/>
            <a:ext cx="27432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4600" y="0"/>
            <a:ext cx="3886200" cy="9445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4724400"/>
          <a:ext cx="8001000" cy="146304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/>
                          <a:cs typeface="Times New Roman"/>
                        </a:rPr>
                        <a:t>Pongid</a:t>
                      </a:r>
                      <a:endParaRPr lang="en-US" sz="2400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/>
                          <a:cs typeface="Times New Roman"/>
                        </a:rPr>
                        <a:t>Hominid</a:t>
                      </a:r>
                      <a:endParaRPr lang="en-US" sz="2400" u="none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Jaws jut out; very heavy; very wide nasal opening; sloping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Vertical profile; More distinct chin; Prominent nasal spine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54" name="Picture 2" descr="File:SkullSchaedelSeitlich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5240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4" descr="File:SkullSchaedel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2954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6" descr="File:Gorilla skull-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990600"/>
            <a:ext cx="27432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329</Words>
  <Application>Microsoft Office PowerPoint</Application>
  <PresentationFormat>Екран (4:3)</PresentationFormat>
  <Paragraphs>75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Office Theme</vt:lpstr>
      <vt:lpstr>HUMAN EVOLUTION</vt:lpstr>
      <vt:lpstr>Survey – Beliefs in Human Evolution</vt:lpstr>
      <vt:lpstr>Skeletal Comparisons</vt:lpstr>
      <vt:lpstr>Posture</vt:lpstr>
      <vt:lpstr>Leg and Arm</vt:lpstr>
      <vt:lpstr>Feet</vt:lpstr>
      <vt:lpstr>Teeth</vt:lpstr>
      <vt:lpstr>Skull</vt:lpstr>
      <vt:lpstr>Face</vt:lpstr>
      <vt:lpstr>Brain Size</vt:lpstr>
      <vt:lpstr>Proposed Hominid Evolution</vt:lpstr>
      <vt:lpstr>Comparison of Hominid Brain Size</vt:lpstr>
      <vt:lpstr>This genetic distance map made in 2002 is an estimate of 18 world human groups by a neighbor-joining method based on 23 kinds of genetic information. </vt:lpstr>
      <vt:lpstr>Out of Africa</vt:lpstr>
      <vt:lpstr>Out of Africa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HumanEvolution</dc:title>
  <dc:creator>Andy</dc:creator>
  <cp:lastModifiedBy>RomaK</cp:lastModifiedBy>
  <cp:revision>49</cp:revision>
  <dcterms:created xsi:type="dcterms:W3CDTF">2008-10-30T02:15:49Z</dcterms:created>
  <dcterms:modified xsi:type="dcterms:W3CDTF">2015-09-03T12:12:06Z</dcterms:modified>
</cp:coreProperties>
</file>